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5143500" type="screen16x9"/>
  <p:notesSz cx="6858000" cy="9144000"/>
  <p:embeddedFontLst>
    <p:embeddedFont>
      <p:font typeface="Roboto" panose="02000000000000000000" pitchFamily="2" charset="0"/>
      <p:regular r:id="rId20"/>
      <p:bold r:id="rId21"/>
      <p:italic r:id="rId22"/>
      <p:boldItalic r:id="rId23"/>
    </p:embeddedFont>
    <p:embeddedFont>
      <p:font typeface="Impact" panose="020B0806030902050204" pitchFamily="34" charset="0"/>
      <p:regular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756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4761086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c6f9e470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c6f9e470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794719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98a1234bbc_2_3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98a1234bbc_2_3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668845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98a1234bbc_2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98a1234bbc_2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77544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98a1234bbc_2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98a1234bbc_2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159410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98a1234bbc_2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98a1234bbc_2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698218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98a1234bbc_2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" name="Google Shape;222;g98a1234bbc_2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651502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98a1234bbc_2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" name="Google Shape;228;g98a1234bbc_2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434423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98a1234bbc_2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" name="Google Shape;237;g98a1234bbc_2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383178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98a1234bbc_2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Google Shape;246;g98a1234bbc_2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944870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98a1234bbc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98a1234bbc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22206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98a1234bbc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98a1234bbc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441623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98a1234bbc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98a1234bbc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105125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c6f9e470d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c6f9e470d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828580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c6f9e470d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c6f9e470d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901142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98a1234bbc_2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98a1234bbc_2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164373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c6f9e470d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c6f9e470d_0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120596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c6f9e470d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c6f9e470d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58862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6" name="Google Shape;76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>
            <a:spLocks noGrp="1"/>
          </p:cNvSpPr>
          <p:nvPr>
            <p:ph type="body" idx="1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" name="Google Shape;26;p3"/>
          <p:cNvSpPr txBox="1">
            <a:spLocks noGrp="1"/>
          </p:cNvSpPr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" name="Google Shape;35;p4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7" name="Google Shape;37;p4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body" idx="1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body" idx="2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1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4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7" name="Google Shape;57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2" name="Google Shape;62;p9"/>
          <p:cNvSpPr txBox="1">
            <a:spLocks noGrp="1"/>
          </p:cNvSpPr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geometric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>
            <a:spLocks noGrp="1"/>
          </p:cNvSpPr>
          <p:nvPr>
            <p:ph type="ctrTitle"/>
          </p:nvPr>
        </p:nvSpPr>
        <p:spPr>
          <a:xfrm>
            <a:off x="598100" y="3356522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latin typeface="Impact"/>
                <a:ea typeface="Impact"/>
                <a:cs typeface="Impact"/>
                <a:sym typeface="Impact"/>
              </a:rPr>
              <a:t>AWARENESS TRAINING</a:t>
            </a:r>
            <a:endParaRPr sz="2900">
              <a:latin typeface="Impact"/>
              <a:ea typeface="Impact"/>
              <a:cs typeface="Impact"/>
              <a:sym typeface="Impac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Penerapan Sistem Manajemen Anti Penyuapan ISO 37001:2016</a:t>
            </a:r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subTitle" idx="1"/>
          </p:nvPr>
        </p:nvSpPr>
        <p:spPr>
          <a:xfrm>
            <a:off x="666863" y="4262838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PT Industri Kapal Indonesia (persero)</a:t>
            </a:r>
            <a:endParaRPr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863" y="496389"/>
            <a:ext cx="1344879" cy="111114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2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FKAP PT IKI</a:t>
            </a:r>
            <a:endParaRPr/>
          </a:p>
        </p:txBody>
      </p:sp>
      <p:pic>
        <p:nvPicPr>
          <p:cNvPr id="201" name="Google Shape;201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1825" y="995253"/>
            <a:ext cx="8190300" cy="39214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" name="Google Shape;206;p23"/>
          <p:cNvPicPr preferRelativeResize="0"/>
          <p:nvPr/>
        </p:nvPicPr>
        <p:blipFill rotWithShape="1">
          <a:blip r:embed="rId3">
            <a:alphaModFix/>
          </a:blip>
          <a:srcRect l="17761" r="20479"/>
          <a:stretch/>
        </p:blipFill>
        <p:spPr>
          <a:xfrm>
            <a:off x="1276525" y="281350"/>
            <a:ext cx="5936774" cy="4428350"/>
          </a:xfrm>
          <a:prstGeom prst="rect">
            <a:avLst/>
          </a:prstGeom>
          <a:noFill/>
          <a:ln>
            <a:noFill/>
          </a:ln>
        </p:spPr>
      </p:pic>
      <p:sp>
        <p:nvSpPr>
          <p:cNvPr id="207" name="Google Shape;207;p23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Uji Kelayakan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4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Pengendalian Keuangan</a:t>
            </a:r>
            <a:endParaRPr/>
          </a:p>
        </p:txBody>
      </p:sp>
      <p:pic>
        <p:nvPicPr>
          <p:cNvPr id="213" name="Google Shape;213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94350" y="1017800"/>
            <a:ext cx="5024077" cy="3820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5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Pengendalian Non Keuangan</a:t>
            </a:r>
            <a:endParaRPr/>
          </a:p>
        </p:txBody>
      </p:sp>
      <p:pic>
        <p:nvPicPr>
          <p:cNvPr id="219" name="Google Shape;219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08950" y="1017800"/>
            <a:ext cx="5511650" cy="3945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4" name="Google Shape;224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8150" y="323725"/>
            <a:ext cx="6555424" cy="4472750"/>
          </a:xfrm>
          <a:prstGeom prst="rect">
            <a:avLst/>
          </a:prstGeom>
          <a:noFill/>
          <a:ln>
            <a:noFill/>
          </a:ln>
        </p:spPr>
      </p:pic>
      <p:sp>
        <p:nvSpPr>
          <p:cNvPr id="225" name="Google Shape;225;p26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Pemantauan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27"/>
          <p:cNvSpPr/>
          <p:nvPr/>
        </p:nvSpPr>
        <p:spPr>
          <a:xfrm>
            <a:off x="0" y="-12400"/>
            <a:ext cx="3272100" cy="51435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Google Shape;231;p27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</a:rPr>
              <a:t>YANG PERLU DILAKUKAN</a:t>
            </a:r>
            <a:endParaRPr b="1">
              <a:solidFill>
                <a:schemeClr val="dk1"/>
              </a:solidFill>
            </a:endParaRPr>
          </a:p>
        </p:txBody>
      </p:sp>
      <p:pic>
        <p:nvPicPr>
          <p:cNvPr id="232" name="Google Shape;232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1800" y="263950"/>
            <a:ext cx="1883900" cy="1883900"/>
          </a:xfrm>
          <a:prstGeom prst="rect">
            <a:avLst/>
          </a:prstGeom>
          <a:noFill/>
          <a:ln>
            <a:noFill/>
          </a:ln>
        </p:spPr>
      </p:pic>
      <p:sp>
        <p:nvSpPr>
          <p:cNvPr id="233" name="Google Shape;233;p27"/>
          <p:cNvSpPr txBox="1"/>
          <p:nvPr/>
        </p:nvSpPr>
        <p:spPr>
          <a:xfrm>
            <a:off x="452300" y="2571750"/>
            <a:ext cx="1722900" cy="83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 b="1">
                <a:solidFill>
                  <a:srgbClr val="1155CC"/>
                </a:solidFill>
                <a:latin typeface="Roboto"/>
                <a:ea typeface="Roboto"/>
                <a:cs typeface="Roboto"/>
                <a:sym typeface="Roboto"/>
              </a:rPr>
              <a:t>DO s</a:t>
            </a:r>
            <a:endParaRPr sz="3800" b="1">
              <a:solidFill>
                <a:srgbClr val="1155CC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34" name="Google Shape;234;p27"/>
          <p:cNvSpPr txBox="1"/>
          <p:nvPr/>
        </p:nvSpPr>
        <p:spPr>
          <a:xfrm>
            <a:off x="3606650" y="260275"/>
            <a:ext cx="5391300" cy="472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Font typeface="Roboto"/>
              <a:buAutoNum type="arabicPeriod"/>
            </a:pPr>
            <a:r>
              <a:rPr lang="en" sz="1700">
                <a:latin typeface="Roboto"/>
                <a:ea typeface="Roboto"/>
                <a:cs typeface="Roboto"/>
                <a:sym typeface="Roboto"/>
              </a:rPr>
              <a:t>Secara proaktif mencegah, mendeteksi dan menanggapi setiap tindakan penyuapan pada seluruh proses bisnis organisasi;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Font typeface="Roboto"/>
              <a:buAutoNum type="arabicPeriod"/>
            </a:pPr>
            <a:r>
              <a:rPr lang="en" sz="1700">
                <a:latin typeface="Roboto"/>
                <a:ea typeface="Roboto"/>
                <a:cs typeface="Roboto"/>
                <a:sym typeface="Roboto"/>
              </a:rPr>
              <a:t>Melakukan pengendalian risiko penyuapan secara berkala;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Font typeface="Roboto"/>
              <a:buAutoNum type="arabicPeriod"/>
            </a:pPr>
            <a:r>
              <a:rPr lang="en" sz="1700">
                <a:latin typeface="Roboto"/>
                <a:ea typeface="Roboto"/>
                <a:cs typeface="Roboto"/>
                <a:sym typeface="Roboto"/>
              </a:rPr>
              <a:t>Memberikan dukungan penuh kepada tim FKAP untuk melaksanakan tugas dan fungsinya;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Font typeface="Roboto"/>
              <a:buAutoNum type="arabicPeriod"/>
            </a:pPr>
            <a:r>
              <a:rPr lang="en" sz="1700">
                <a:latin typeface="Roboto"/>
                <a:ea typeface="Roboto"/>
                <a:cs typeface="Roboto"/>
                <a:sym typeface="Roboto"/>
              </a:rPr>
              <a:t>Menyusun batasan yang jelas untuk pemberian hadiah, kemurahan hati (gratifikasi), sumbangan dan keuntungan yang dapat diterima maupun diberikan oleh perusahaan, individu, atau rekanan;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Font typeface="Roboto"/>
              <a:buAutoNum type="arabicPeriod"/>
            </a:pPr>
            <a:r>
              <a:rPr lang="en" sz="1700">
                <a:latin typeface="Roboto"/>
                <a:ea typeface="Roboto"/>
                <a:cs typeface="Roboto"/>
                <a:sym typeface="Roboto"/>
              </a:rPr>
              <a:t>Melindungi pelapor/saksi tindakan penyuapan </a:t>
            </a:r>
            <a:r>
              <a:rPr lang="en" sz="1700" i="1">
                <a:latin typeface="Roboto"/>
                <a:ea typeface="Roboto"/>
                <a:cs typeface="Roboto"/>
                <a:sym typeface="Roboto"/>
              </a:rPr>
              <a:t>(whistleblower)</a:t>
            </a:r>
            <a:endParaRPr sz="1700" i="1">
              <a:latin typeface="Roboto"/>
              <a:ea typeface="Roboto"/>
              <a:cs typeface="Roboto"/>
              <a:sym typeface="Roboto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Font typeface="Roboto"/>
              <a:buAutoNum type="arabicPeriod"/>
            </a:pPr>
            <a:r>
              <a:rPr lang="en" sz="1700">
                <a:latin typeface="Roboto"/>
                <a:ea typeface="Roboto"/>
                <a:cs typeface="Roboto"/>
                <a:sym typeface="Roboto"/>
              </a:rPr>
              <a:t>Melakukan uji kelayakan secara menyeluruh;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Font typeface="Roboto"/>
              <a:buAutoNum type="arabicPeriod"/>
            </a:pPr>
            <a:r>
              <a:rPr lang="en" sz="1700">
                <a:latin typeface="Roboto"/>
                <a:ea typeface="Roboto"/>
                <a:cs typeface="Roboto"/>
                <a:sym typeface="Roboto"/>
              </a:rPr>
              <a:t>Melakukan pengendalian keuangan dan non keuangan;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Font typeface="Roboto"/>
              <a:buAutoNum type="arabicPeriod"/>
            </a:pPr>
            <a:r>
              <a:rPr lang="en" sz="1700">
                <a:latin typeface="Roboto"/>
                <a:ea typeface="Roboto"/>
                <a:cs typeface="Roboto"/>
                <a:sym typeface="Roboto"/>
              </a:rPr>
              <a:t>Melakukan audit internal dan tinjauan manajemen secara berkala.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28"/>
          <p:cNvSpPr/>
          <p:nvPr/>
        </p:nvSpPr>
        <p:spPr>
          <a:xfrm>
            <a:off x="0" y="-12400"/>
            <a:ext cx="3396000" cy="5143500"/>
          </a:xfrm>
          <a:prstGeom prst="rect">
            <a:avLst/>
          </a:prstGeom>
          <a:solidFill>
            <a:srgbClr val="EA99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28"/>
          <p:cNvSpPr txBox="1">
            <a:spLocks noGrp="1"/>
          </p:cNvSpPr>
          <p:nvPr>
            <p:ph type="body" idx="1"/>
          </p:nvPr>
        </p:nvSpPr>
        <p:spPr>
          <a:xfrm>
            <a:off x="167100" y="43067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CC0000"/>
                </a:solidFill>
              </a:rPr>
              <a:t>YANG JANGAN DILAKUKAN</a:t>
            </a:r>
            <a:endParaRPr b="1">
              <a:solidFill>
                <a:srgbClr val="CC0000"/>
              </a:solidFill>
            </a:endParaRPr>
          </a:p>
        </p:txBody>
      </p:sp>
      <p:pic>
        <p:nvPicPr>
          <p:cNvPr id="241" name="Google Shape;241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2125" y="533000"/>
            <a:ext cx="1632324" cy="1632324"/>
          </a:xfrm>
          <a:prstGeom prst="rect">
            <a:avLst/>
          </a:prstGeom>
          <a:noFill/>
          <a:ln>
            <a:noFill/>
          </a:ln>
        </p:spPr>
      </p:pic>
      <p:sp>
        <p:nvSpPr>
          <p:cNvPr id="242" name="Google Shape;242;p28"/>
          <p:cNvSpPr txBox="1"/>
          <p:nvPr/>
        </p:nvSpPr>
        <p:spPr>
          <a:xfrm>
            <a:off x="499475" y="2819650"/>
            <a:ext cx="2313900" cy="83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 b="1">
                <a:solidFill>
                  <a:srgbClr val="A61C00"/>
                </a:solidFill>
                <a:latin typeface="Roboto"/>
                <a:ea typeface="Roboto"/>
                <a:cs typeface="Roboto"/>
                <a:sym typeface="Roboto"/>
              </a:rPr>
              <a:t>DON’T s</a:t>
            </a:r>
            <a:endParaRPr sz="3800" b="1">
              <a:solidFill>
                <a:srgbClr val="A61C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43" name="Google Shape;243;p28"/>
          <p:cNvSpPr txBox="1"/>
          <p:nvPr/>
        </p:nvSpPr>
        <p:spPr>
          <a:xfrm>
            <a:off x="3606650" y="260275"/>
            <a:ext cx="5391300" cy="472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Font typeface="Roboto"/>
              <a:buAutoNum type="arabicPeriod"/>
            </a:pPr>
            <a:r>
              <a:rPr lang="en" sz="1700">
                <a:latin typeface="Roboto"/>
                <a:ea typeface="Roboto"/>
                <a:cs typeface="Roboto"/>
                <a:sym typeface="Roboto"/>
              </a:rPr>
              <a:t>Mengabaikan potensi tindakan penyuapan di organisasi;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Font typeface="Roboto"/>
              <a:buAutoNum type="arabicPeriod"/>
            </a:pPr>
            <a:r>
              <a:rPr lang="en" sz="1700">
                <a:latin typeface="Roboto"/>
                <a:ea typeface="Roboto"/>
                <a:cs typeface="Roboto"/>
                <a:sym typeface="Roboto"/>
              </a:rPr>
              <a:t>Menganggap sistem manajemen anti penyuapan sebagai fungsi kendali terpisah yang tidak terintegrasi dengan strategi perusahaan;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Font typeface="Roboto"/>
              <a:buAutoNum type="arabicPeriod"/>
            </a:pPr>
            <a:r>
              <a:rPr lang="en" sz="1700">
                <a:latin typeface="Roboto"/>
                <a:ea typeface="Roboto"/>
                <a:cs typeface="Roboto"/>
                <a:sym typeface="Roboto"/>
              </a:rPr>
              <a:t>Menjadikan penerapan sistem manajemen anti penyuapan hanya tanggung jawab tim ISO SMAP;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Font typeface="Roboto"/>
              <a:buAutoNum type="arabicPeriod"/>
            </a:pPr>
            <a:r>
              <a:rPr lang="en" sz="1700">
                <a:latin typeface="Roboto"/>
                <a:ea typeface="Roboto"/>
                <a:cs typeface="Roboto"/>
                <a:sym typeface="Roboto"/>
              </a:rPr>
              <a:t>Menekankan penerapan SMAP hanya kepada karyawan internal;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Font typeface="Roboto"/>
              <a:buAutoNum type="arabicPeriod"/>
            </a:pPr>
            <a:r>
              <a:rPr lang="en" sz="1700">
                <a:latin typeface="Roboto"/>
                <a:ea typeface="Roboto"/>
                <a:cs typeface="Roboto"/>
                <a:sym typeface="Roboto"/>
              </a:rPr>
              <a:t>Membiarkan pelanggaran sistem manajemen anti penyuapan dengan dalih untuk meningkatkan kinerja di area lain (misal: mencapai target penjualan).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9"/>
          <p:cNvSpPr txBox="1">
            <a:spLocks noGrp="1"/>
          </p:cNvSpPr>
          <p:nvPr>
            <p:ph type="body" idx="1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TERIMA KASIH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>
            <a:spLocks noGrp="1"/>
          </p:cNvSpPr>
          <p:nvPr>
            <p:ph type="title"/>
          </p:nvPr>
        </p:nvSpPr>
        <p:spPr>
          <a:xfrm>
            <a:off x="191150" y="1985325"/>
            <a:ext cx="4045200" cy="156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Penyuapan</a:t>
            </a:r>
            <a:endParaRPr/>
          </a:p>
        </p:txBody>
      </p:sp>
      <p:sp>
        <p:nvSpPr>
          <p:cNvPr id="93" name="Google Shape;93;p14"/>
          <p:cNvSpPr txBox="1">
            <a:spLocks noGrp="1"/>
          </p:cNvSpPr>
          <p:nvPr>
            <p:ph type="subTitle" idx="1"/>
          </p:nvPr>
        </p:nvSpPr>
        <p:spPr>
          <a:xfrm>
            <a:off x="364650" y="3549826"/>
            <a:ext cx="4045200" cy="126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Klausul 3. Istilah dan Definisi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ISO 37001:2016</a:t>
            </a:r>
            <a:endParaRPr/>
          </a:p>
        </p:txBody>
      </p:sp>
      <p:sp>
        <p:nvSpPr>
          <p:cNvPr id="94" name="Google Shape;94;p14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Menawarkan, menjanjikan, memberikan, menerima atau meminta keuntungan </a:t>
            </a:r>
            <a:r>
              <a:rPr lang="en" b="1"/>
              <a:t>yang tidak semestinya</a:t>
            </a:r>
            <a:r>
              <a:rPr lang="en"/>
              <a:t> dari nilai apa pun (berupa keuangan atau nonkeuangan), langsung atau tidak langsung, terlepas dari lokasi, merupakan pelanggaran peraturan perundang-undangan, sebagai </a:t>
            </a:r>
            <a:r>
              <a:rPr lang="en" b="1"/>
              <a:t>bujukan </a:t>
            </a:r>
            <a:r>
              <a:rPr lang="en"/>
              <a:t>atau </a:t>
            </a:r>
            <a:r>
              <a:rPr lang="en" b="1"/>
              <a:t>hadiah</a:t>
            </a:r>
            <a:r>
              <a:rPr lang="en"/>
              <a:t> untuk orang yang </a:t>
            </a:r>
            <a:r>
              <a:rPr lang="en" b="1"/>
              <a:t>bertindak</a:t>
            </a:r>
            <a:r>
              <a:rPr lang="en"/>
              <a:t> atau </a:t>
            </a:r>
            <a:r>
              <a:rPr lang="en" b="1"/>
              <a:t>menahan diri</a:t>
            </a:r>
            <a:r>
              <a:rPr lang="en"/>
              <a:t> dari bertindak terkait kinerja dari tugas orang tersebut.</a:t>
            </a:r>
            <a:endParaRPr/>
          </a:p>
        </p:txBody>
      </p:sp>
      <p:pic>
        <p:nvPicPr>
          <p:cNvPr id="95" name="Google Shape;9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33000" y="614650"/>
            <a:ext cx="2087225" cy="2087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Corruption Perception Index 2019</a:t>
            </a:r>
            <a:endParaRPr/>
          </a:p>
        </p:txBody>
      </p:sp>
      <p:pic>
        <p:nvPicPr>
          <p:cNvPr id="101" name="Google Shape;10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0175" y="1038925"/>
            <a:ext cx="6917750" cy="3824575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5"/>
          <p:cNvSpPr txBox="1"/>
          <p:nvPr/>
        </p:nvSpPr>
        <p:spPr>
          <a:xfrm>
            <a:off x="7324850" y="2466400"/>
            <a:ext cx="1710300" cy="83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Indonesia menempati urutan 85 dari 180 negara dengan skor 40 dari 100 point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6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Ruang Lingkup ISO 37001:2016</a:t>
            </a:r>
            <a:endParaRPr/>
          </a:p>
        </p:txBody>
      </p:sp>
      <p:sp>
        <p:nvSpPr>
          <p:cNvPr id="108" name="Google Shape;108;p16"/>
          <p:cNvSpPr/>
          <p:nvPr/>
        </p:nvSpPr>
        <p:spPr>
          <a:xfrm>
            <a:off x="3544650" y="1401263"/>
            <a:ext cx="2751600" cy="2330100"/>
          </a:xfrm>
          <a:prstGeom prst="cube">
            <a:avLst>
              <a:gd name="adj" fmla="val 25000"/>
            </a:avLst>
          </a:prstGeom>
          <a:solidFill>
            <a:schemeClr val="dk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 b="1">
                <a:solidFill>
                  <a:schemeClr val="lt1"/>
                </a:solidFill>
              </a:rPr>
              <a:t>PT IKI</a:t>
            </a:r>
            <a:endParaRPr sz="2300" b="1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</a:rPr>
              <a:t>sebagai organisasi</a:t>
            </a:r>
            <a:endParaRPr sz="1800">
              <a:solidFill>
                <a:schemeClr val="lt1"/>
              </a:solidFill>
            </a:endParaRPr>
          </a:p>
        </p:txBody>
      </p:sp>
      <p:sp>
        <p:nvSpPr>
          <p:cNvPr id="109" name="Google Shape;109;p16"/>
          <p:cNvSpPr txBox="1"/>
          <p:nvPr/>
        </p:nvSpPr>
        <p:spPr>
          <a:xfrm>
            <a:off x="6838700" y="1369075"/>
            <a:ext cx="1993500" cy="83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Penyuapan oleh organisasi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Penyuapan personil atas nama organisasi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Penyuapan rekan bisnis atas nama organisasi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0" name="Google Shape;110;p16"/>
          <p:cNvSpPr/>
          <p:nvPr/>
        </p:nvSpPr>
        <p:spPr>
          <a:xfrm>
            <a:off x="6395300" y="2553150"/>
            <a:ext cx="443400" cy="4089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16"/>
          <p:cNvSpPr txBox="1"/>
          <p:nvPr/>
        </p:nvSpPr>
        <p:spPr>
          <a:xfrm>
            <a:off x="445050" y="1358400"/>
            <a:ext cx="2305200" cy="83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Penyuapan kepada organisasi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Penyuapan kepada personil dalam rangka kegiatan bisnis organisasi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Penyuapan kepada rekan bisnis dalam rangka kegiatan bisnis organisasi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2" name="Google Shape;112;p16"/>
          <p:cNvSpPr/>
          <p:nvPr/>
        </p:nvSpPr>
        <p:spPr>
          <a:xfrm>
            <a:off x="2863000" y="2621250"/>
            <a:ext cx="582600" cy="340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16"/>
          <p:cNvSpPr txBox="1"/>
          <p:nvPr/>
        </p:nvSpPr>
        <p:spPr>
          <a:xfrm>
            <a:off x="2448500" y="4386800"/>
            <a:ext cx="4390200" cy="40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Penyuapan tidak langsung oleh / melalui pihak ketiga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4" name="Google Shape;114;p16"/>
          <p:cNvSpPr/>
          <p:nvPr/>
        </p:nvSpPr>
        <p:spPr>
          <a:xfrm>
            <a:off x="4423200" y="3731375"/>
            <a:ext cx="297600" cy="557700"/>
          </a:xfrm>
          <a:prstGeom prst="upDown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7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Prinsip Utama Penerapan ISO 37001:2016</a:t>
            </a:r>
            <a:endParaRPr/>
          </a:p>
        </p:txBody>
      </p:sp>
      <p:sp>
        <p:nvSpPr>
          <p:cNvPr id="120" name="Google Shape;120;p17"/>
          <p:cNvSpPr/>
          <p:nvPr/>
        </p:nvSpPr>
        <p:spPr>
          <a:xfrm>
            <a:off x="432350" y="1304875"/>
            <a:ext cx="2469300" cy="607800"/>
          </a:xfrm>
          <a:prstGeom prst="homePlate">
            <a:avLst>
              <a:gd name="adj" fmla="val 50000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17"/>
          <p:cNvSpPr txBox="1">
            <a:spLocks noGrp="1"/>
          </p:cNvSpPr>
          <p:nvPr>
            <p:ph type="body" idx="4294967295"/>
          </p:nvPr>
        </p:nvSpPr>
        <p:spPr>
          <a:xfrm>
            <a:off x="432350" y="1451576"/>
            <a:ext cx="2257200" cy="31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Mencegah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22" name="Google Shape;122;p17"/>
          <p:cNvSpPr txBox="1">
            <a:spLocks noGrp="1"/>
          </p:cNvSpPr>
          <p:nvPr>
            <p:ph type="body" idx="4294967295"/>
          </p:nvPr>
        </p:nvSpPr>
        <p:spPr>
          <a:xfrm>
            <a:off x="432350" y="2070575"/>
            <a:ext cx="2471700" cy="26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/>
              <a:t>Penilaian risiko</a:t>
            </a:r>
            <a:endParaRPr sz="1600" b="1"/>
          </a:p>
          <a:p>
            <a:pPr marL="0" lvl="0" indent="0" algn="l" rtl="0">
              <a:spcBef>
                <a:spcPts val="800"/>
              </a:spcBef>
              <a:spcAft>
                <a:spcPts val="800"/>
              </a:spcAft>
              <a:buNone/>
            </a:pPr>
            <a:r>
              <a:rPr lang="en" sz="1600"/>
              <a:t>Merupakan cara paling efektif untuk mencegah terjadinya tindakan penyuapan. </a:t>
            </a:r>
            <a:r>
              <a:rPr lang="en" sz="1600" b="1"/>
              <a:t>Prosedur</a:t>
            </a:r>
            <a:r>
              <a:rPr lang="en" sz="1600"/>
              <a:t> dan </a:t>
            </a:r>
            <a:r>
              <a:rPr lang="en" sz="1600" b="1"/>
              <a:t>peraturan perusaha</a:t>
            </a:r>
            <a:r>
              <a:rPr lang="en" sz="1600"/>
              <a:t>an merupakan penunjang dalam proses pencegahan tindakan penyuapan tersebut. </a:t>
            </a:r>
            <a:endParaRPr sz="1600"/>
          </a:p>
        </p:txBody>
      </p:sp>
      <p:sp>
        <p:nvSpPr>
          <p:cNvPr id="123" name="Google Shape;123;p17"/>
          <p:cNvSpPr/>
          <p:nvPr/>
        </p:nvSpPr>
        <p:spPr>
          <a:xfrm>
            <a:off x="3044777" y="1304875"/>
            <a:ext cx="2760600" cy="607800"/>
          </a:xfrm>
          <a:prstGeom prst="chevron">
            <a:avLst>
              <a:gd name="adj" fmla="val 50000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17"/>
          <p:cNvSpPr txBox="1">
            <a:spLocks noGrp="1"/>
          </p:cNvSpPr>
          <p:nvPr>
            <p:ph type="body" idx="4294967295"/>
          </p:nvPr>
        </p:nvSpPr>
        <p:spPr>
          <a:xfrm>
            <a:off x="3336150" y="1451576"/>
            <a:ext cx="2257200" cy="31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Mendeteksi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25" name="Google Shape;125;p17"/>
          <p:cNvSpPr txBox="1">
            <a:spLocks noGrp="1"/>
          </p:cNvSpPr>
          <p:nvPr>
            <p:ph type="body" idx="4294967295"/>
          </p:nvPr>
        </p:nvSpPr>
        <p:spPr>
          <a:xfrm>
            <a:off x="3336146" y="2070575"/>
            <a:ext cx="2471700" cy="26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/>
              <a:t>Uji Kelayakan dan Pengendalian</a:t>
            </a:r>
            <a:endParaRPr sz="1600" b="1"/>
          </a:p>
          <a:p>
            <a:pPr marL="0" lvl="0" indent="0" algn="l" rtl="0">
              <a:spcBef>
                <a:spcPts val="800"/>
              </a:spcBef>
              <a:spcAft>
                <a:spcPts val="800"/>
              </a:spcAft>
              <a:buNone/>
            </a:pPr>
            <a:r>
              <a:rPr lang="en" sz="1600"/>
              <a:t>Tujuan uji kelayakan adalah untuk mendeteksi adanya potensi penyuapan maupun tindakan penyuapan yang telah terjadi</a:t>
            </a:r>
            <a:endParaRPr sz="1600"/>
          </a:p>
        </p:txBody>
      </p:sp>
      <p:sp>
        <p:nvSpPr>
          <p:cNvPr id="126" name="Google Shape;126;p17"/>
          <p:cNvSpPr/>
          <p:nvPr/>
        </p:nvSpPr>
        <p:spPr>
          <a:xfrm>
            <a:off x="5948502" y="1304875"/>
            <a:ext cx="2760600" cy="607800"/>
          </a:xfrm>
          <a:prstGeom prst="chevron">
            <a:avLst>
              <a:gd name="adj" fmla="val 50000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17"/>
          <p:cNvSpPr txBox="1">
            <a:spLocks noGrp="1"/>
          </p:cNvSpPr>
          <p:nvPr>
            <p:ph type="body" idx="4294967295"/>
          </p:nvPr>
        </p:nvSpPr>
        <p:spPr>
          <a:xfrm>
            <a:off x="6254233" y="1451576"/>
            <a:ext cx="2257200" cy="31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Menanggapi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28" name="Google Shape;128;p17"/>
          <p:cNvSpPr txBox="1">
            <a:spLocks noGrp="1"/>
          </p:cNvSpPr>
          <p:nvPr>
            <p:ph type="body" idx="4294967295"/>
          </p:nvPr>
        </p:nvSpPr>
        <p:spPr>
          <a:xfrm>
            <a:off x="6254226" y="2070575"/>
            <a:ext cx="2471700" cy="26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/>
              <a:t>Fungsi Kepatuhan Anti Penyuapan</a:t>
            </a:r>
            <a:endParaRPr sz="1600" b="1"/>
          </a:p>
          <a:p>
            <a:pPr marL="0" lvl="0" indent="0" algn="l" rtl="0">
              <a:spcBef>
                <a:spcPts val="800"/>
              </a:spcBef>
              <a:spcAft>
                <a:spcPts val="800"/>
              </a:spcAft>
              <a:buNone/>
            </a:pPr>
            <a:r>
              <a:rPr lang="en" sz="1600"/>
              <a:t>Merupakan satuan tugas yang berfungsi untuk menanggapi kejadian anti penyuapan dan menerima laporan dari berbagai pihak yang menjalankan whistleblowing</a:t>
            </a:r>
            <a:endParaRPr sz="1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8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Wajar dan Proporsional</a:t>
            </a:r>
            <a:endParaRPr/>
          </a:p>
        </p:txBody>
      </p:sp>
      <p:grpSp>
        <p:nvGrpSpPr>
          <p:cNvPr id="134" name="Google Shape;134;p18"/>
          <p:cNvGrpSpPr/>
          <p:nvPr/>
        </p:nvGrpSpPr>
        <p:grpSpPr>
          <a:xfrm>
            <a:off x="431925" y="1304875"/>
            <a:ext cx="2628925" cy="3416400"/>
            <a:chOff x="431925" y="1304875"/>
            <a:chExt cx="2628925" cy="3416400"/>
          </a:xfrm>
        </p:grpSpPr>
        <p:sp>
          <p:nvSpPr>
            <p:cNvPr id="135" name="Google Shape;135;p18"/>
            <p:cNvSpPr txBox="1"/>
            <p:nvPr/>
          </p:nvSpPr>
          <p:spPr>
            <a:xfrm>
              <a:off x="431925" y="1304875"/>
              <a:ext cx="2628900" cy="4641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18"/>
            <p:cNvSpPr/>
            <p:nvPr/>
          </p:nvSpPr>
          <p:spPr>
            <a:xfrm>
              <a:off x="431950" y="1304875"/>
              <a:ext cx="2628900" cy="3416400"/>
            </a:xfrm>
            <a:prstGeom prst="rect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7" name="Google Shape;137;p18"/>
          <p:cNvSpPr txBox="1">
            <a:spLocks noGrp="1"/>
          </p:cNvSpPr>
          <p:nvPr>
            <p:ph type="body" idx="4294967295"/>
          </p:nvPr>
        </p:nvSpPr>
        <p:spPr>
          <a:xfrm>
            <a:off x="506425" y="1304875"/>
            <a:ext cx="2494500" cy="46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Komitmen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38" name="Google Shape;138;p18"/>
          <p:cNvSpPr txBox="1">
            <a:spLocks noGrp="1"/>
          </p:cNvSpPr>
          <p:nvPr>
            <p:ph type="body" idx="4294967295"/>
          </p:nvPr>
        </p:nvSpPr>
        <p:spPr>
          <a:xfrm>
            <a:off x="508325" y="1850300"/>
            <a:ext cx="2478600" cy="279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600"/>
              <a:t>Dewan pengarah atau manajemen puncak organisasi harus memiliki komitmen sungguh-sungguh untuk mencegah, mendeteksi dan menangani penyuapan dalam segala aktivitas bisnis organisasi</a:t>
            </a:r>
            <a:endParaRPr sz="1600"/>
          </a:p>
        </p:txBody>
      </p:sp>
      <p:grpSp>
        <p:nvGrpSpPr>
          <p:cNvPr id="139" name="Google Shape;139;p18"/>
          <p:cNvGrpSpPr/>
          <p:nvPr/>
        </p:nvGrpSpPr>
        <p:grpSpPr>
          <a:xfrm>
            <a:off x="3320450" y="1304875"/>
            <a:ext cx="2632500" cy="3416400"/>
            <a:chOff x="3320450" y="1304875"/>
            <a:chExt cx="2632500" cy="3416400"/>
          </a:xfrm>
        </p:grpSpPr>
        <p:sp>
          <p:nvSpPr>
            <p:cNvPr id="140" name="Google Shape;140;p18"/>
            <p:cNvSpPr txBox="1"/>
            <p:nvPr/>
          </p:nvSpPr>
          <p:spPr>
            <a:xfrm>
              <a:off x="3324050" y="1304875"/>
              <a:ext cx="2628900" cy="4641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18"/>
            <p:cNvSpPr/>
            <p:nvPr/>
          </p:nvSpPr>
          <p:spPr>
            <a:xfrm>
              <a:off x="3320450" y="1304875"/>
              <a:ext cx="2628900" cy="3416400"/>
            </a:xfrm>
            <a:prstGeom prst="rect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2" name="Google Shape;142;p18"/>
          <p:cNvSpPr txBox="1">
            <a:spLocks noGrp="1"/>
          </p:cNvSpPr>
          <p:nvPr>
            <p:ph type="body" idx="4294967295"/>
          </p:nvPr>
        </p:nvSpPr>
        <p:spPr>
          <a:xfrm>
            <a:off x="3389450" y="1304875"/>
            <a:ext cx="2494500" cy="46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Penerapan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43" name="Google Shape;143;p18"/>
          <p:cNvSpPr txBox="1">
            <a:spLocks noGrp="1"/>
          </p:cNvSpPr>
          <p:nvPr>
            <p:ph type="body" idx="4294967295"/>
          </p:nvPr>
        </p:nvSpPr>
        <p:spPr>
          <a:xfrm>
            <a:off x="3396775" y="1850300"/>
            <a:ext cx="2478600" cy="279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600"/>
              <a:t>Penyuapan biasanya dirahasiakan. Sangat sulit untuk mencegah, mendeteksi dan menanggapinya. Perlu adanya perancangan mekanisme dan penilaian risiko yang dievaluasi secara berkala</a:t>
            </a:r>
            <a:endParaRPr sz="1600"/>
          </a:p>
        </p:txBody>
      </p:sp>
      <p:grpSp>
        <p:nvGrpSpPr>
          <p:cNvPr id="144" name="Google Shape;144;p18"/>
          <p:cNvGrpSpPr/>
          <p:nvPr/>
        </p:nvGrpSpPr>
        <p:grpSpPr>
          <a:xfrm>
            <a:off x="6212550" y="1304875"/>
            <a:ext cx="2632500" cy="3416400"/>
            <a:chOff x="6212550" y="1304875"/>
            <a:chExt cx="2632500" cy="3416400"/>
          </a:xfrm>
        </p:grpSpPr>
        <p:sp>
          <p:nvSpPr>
            <p:cNvPr id="145" name="Google Shape;145;p18"/>
            <p:cNvSpPr/>
            <p:nvPr/>
          </p:nvSpPr>
          <p:spPr>
            <a:xfrm>
              <a:off x="6215400" y="1304875"/>
              <a:ext cx="2628900" cy="3416400"/>
            </a:xfrm>
            <a:prstGeom prst="rect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18"/>
            <p:cNvSpPr txBox="1"/>
            <p:nvPr/>
          </p:nvSpPr>
          <p:spPr>
            <a:xfrm>
              <a:off x="6212550" y="1304875"/>
              <a:ext cx="2632500" cy="4641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7" name="Google Shape;147;p18"/>
          <p:cNvSpPr txBox="1">
            <a:spLocks noGrp="1"/>
          </p:cNvSpPr>
          <p:nvPr>
            <p:ph type="body" idx="4294967295"/>
          </p:nvPr>
        </p:nvSpPr>
        <p:spPr>
          <a:xfrm>
            <a:off x="6272475" y="1304875"/>
            <a:ext cx="2494500" cy="46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Efektif namun Efisien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48" name="Google Shape;148;p18"/>
          <p:cNvSpPr txBox="1">
            <a:spLocks noGrp="1"/>
          </p:cNvSpPr>
          <p:nvPr>
            <p:ph type="body" idx="4294967295"/>
          </p:nvPr>
        </p:nvSpPr>
        <p:spPr>
          <a:xfrm>
            <a:off x="6286400" y="1850300"/>
            <a:ext cx="2478600" cy="279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600"/>
              <a:t>Tindakan untuk mencegah, mendeteksi dan menangani tindakan penyuapan tidak boleh terlalu mahal, memberatkan dan birokratis yang tidak terjangkau sehingga dapat mengganggu bisnis.</a:t>
            </a:r>
            <a:endParaRPr sz="1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9"/>
          <p:cNvSpPr txBox="1">
            <a:spLocks noGrp="1"/>
          </p:cNvSpPr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Klausul ISO 37001:2016</a:t>
            </a:r>
            <a:endParaRPr/>
          </a:p>
        </p:txBody>
      </p:sp>
      <p:sp>
        <p:nvSpPr>
          <p:cNvPr id="154" name="Google Shape;154;p1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Merupakan high level architecture yang dapat diintegrasikan dengan berbagai sistem manajemen lainnya</a:t>
            </a:r>
            <a:endParaRPr/>
          </a:p>
        </p:txBody>
      </p:sp>
      <p:sp>
        <p:nvSpPr>
          <p:cNvPr id="155" name="Google Shape;155;p1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900"/>
              <a:buAutoNum type="arabicPeriod"/>
            </a:pPr>
            <a:r>
              <a:rPr lang="en" sz="1900">
                <a:solidFill>
                  <a:srgbClr val="CCCCCC"/>
                </a:solidFill>
              </a:rPr>
              <a:t>Ruang Lingkup</a:t>
            </a:r>
            <a:endParaRPr sz="1900">
              <a:solidFill>
                <a:srgbClr val="CCCCCC"/>
              </a:solidFill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900"/>
              <a:buAutoNum type="arabicPeriod"/>
            </a:pPr>
            <a:r>
              <a:rPr lang="en" sz="1900">
                <a:solidFill>
                  <a:srgbClr val="CCCCCC"/>
                </a:solidFill>
              </a:rPr>
              <a:t>Acuan Normatif</a:t>
            </a:r>
            <a:endParaRPr sz="1900">
              <a:solidFill>
                <a:srgbClr val="CCCCCC"/>
              </a:solidFill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900"/>
              <a:buAutoNum type="arabicPeriod"/>
            </a:pPr>
            <a:r>
              <a:rPr lang="en" sz="1900">
                <a:solidFill>
                  <a:srgbClr val="CCCCCC"/>
                </a:solidFill>
              </a:rPr>
              <a:t>Istilah dan Definisi</a:t>
            </a:r>
            <a:endParaRPr sz="1900">
              <a:solidFill>
                <a:srgbClr val="CCCCCC"/>
              </a:solidFill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 b="1"/>
              <a:t>Konteks Organisasi</a:t>
            </a:r>
            <a:endParaRPr sz="2000" b="1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 b="1"/>
              <a:t>Kepemimpinan</a:t>
            </a:r>
            <a:endParaRPr sz="2000" b="1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 b="1"/>
              <a:t>Perencanaan</a:t>
            </a:r>
            <a:endParaRPr sz="2000" b="1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 b="1"/>
              <a:t>Dukungan</a:t>
            </a:r>
            <a:endParaRPr sz="2000" b="1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 b="1"/>
              <a:t>Operasi</a:t>
            </a:r>
            <a:endParaRPr sz="2000" b="1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 b="1"/>
              <a:t>Evaluasi Kinerja</a:t>
            </a:r>
            <a:endParaRPr sz="2000" b="1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 b="1"/>
              <a:t>Perbaikan</a:t>
            </a:r>
            <a:endParaRPr sz="2000"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0"/>
          <p:cNvSpPr txBox="1">
            <a:spLocks noGrp="1"/>
          </p:cNvSpPr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Penerapan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1" descr="Background pointer shape in timeline graphic"/>
          <p:cNvSpPr/>
          <p:nvPr/>
        </p:nvSpPr>
        <p:spPr>
          <a:xfrm>
            <a:off x="340934" y="2580000"/>
            <a:ext cx="1872300" cy="745500"/>
          </a:xfrm>
          <a:prstGeom prst="homePlate">
            <a:avLst>
              <a:gd name="adj" fmla="val 50000"/>
            </a:avLst>
          </a:prstGeom>
          <a:solidFill>
            <a:schemeClr val="dk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875" tIns="121875" rIns="121875" bIns="1218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21"/>
          <p:cNvSpPr txBox="1">
            <a:spLocks noGrp="1"/>
          </p:cNvSpPr>
          <p:nvPr>
            <p:ph type="body" idx="4294967295"/>
          </p:nvPr>
        </p:nvSpPr>
        <p:spPr>
          <a:xfrm>
            <a:off x="340923" y="2717550"/>
            <a:ext cx="1455600" cy="47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lt1"/>
                </a:solidFill>
              </a:rPr>
              <a:t>Deteksi</a:t>
            </a:r>
            <a:endParaRPr sz="1600">
              <a:solidFill>
                <a:schemeClr val="lt1"/>
              </a:solidFill>
            </a:endParaRPr>
          </a:p>
        </p:txBody>
      </p:sp>
      <p:grpSp>
        <p:nvGrpSpPr>
          <p:cNvPr id="167" name="Google Shape;167;p21"/>
          <p:cNvGrpSpPr/>
          <p:nvPr/>
        </p:nvGrpSpPr>
        <p:grpSpPr>
          <a:xfrm>
            <a:off x="969270" y="1991215"/>
            <a:ext cx="198900" cy="593656"/>
            <a:chOff x="777447" y="1610215"/>
            <a:chExt cx="198900" cy="593656"/>
          </a:xfrm>
        </p:grpSpPr>
        <p:cxnSp>
          <p:nvCxnSpPr>
            <p:cNvPr id="168" name="Google Shape;168;p21"/>
            <p:cNvCxnSpPr/>
            <p:nvPr/>
          </p:nvCxnSpPr>
          <p:spPr>
            <a:xfrm>
              <a:off x="876909" y="1649171"/>
              <a:ext cx="0" cy="5547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69" name="Google Shape;169;p21"/>
            <p:cNvSpPr/>
            <p:nvPr/>
          </p:nvSpPr>
          <p:spPr>
            <a:xfrm>
              <a:off x="777447" y="1610215"/>
              <a:ext cx="198900" cy="1989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0" name="Google Shape;170;p21"/>
          <p:cNvSpPr txBox="1">
            <a:spLocks noGrp="1"/>
          </p:cNvSpPr>
          <p:nvPr>
            <p:ph type="body" idx="4294967295"/>
          </p:nvPr>
        </p:nvSpPr>
        <p:spPr>
          <a:xfrm>
            <a:off x="318375" y="766667"/>
            <a:ext cx="2242800" cy="90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600"/>
              <a:t>Semua pihak dapat mendeteksi adanya potensi atau kejadian penyuapan</a:t>
            </a:r>
            <a:endParaRPr sz="1600"/>
          </a:p>
        </p:txBody>
      </p:sp>
      <p:sp>
        <p:nvSpPr>
          <p:cNvPr id="171" name="Google Shape;171;p21" descr="Background pointer shape in timeline graphic"/>
          <p:cNvSpPr/>
          <p:nvPr/>
        </p:nvSpPr>
        <p:spPr>
          <a:xfrm>
            <a:off x="1817054" y="2580000"/>
            <a:ext cx="2051100" cy="745500"/>
          </a:xfrm>
          <a:prstGeom prst="chevron">
            <a:avLst>
              <a:gd name="adj" fmla="val 50000"/>
            </a:avLst>
          </a:prstGeom>
          <a:solidFill>
            <a:schemeClr val="dk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875" tIns="121875" rIns="121875" bIns="1218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21"/>
          <p:cNvSpPr txBox="1">
            <a:spLocks noGrp="1"/>
          </p:cNvSpPr>
          <p:nvPr>
            <p:ph type="body" idx="4294967295"/>
          </p:nvPr>
        </p:nvSpPr>
        <p:spPr>
          <a:xfrm>
            <a:off x="2126317" y="2717550"/>
            <a:ext cx="1315500" cy="47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lt1"/>
                </a:solidFill>
              </a:rPr>
              <a:t>Pelaporan</a:t>
            </a:r>
            <a:endParaRPr sz="1600">
              <a:solidFill>
                <a:schemeClr val="lt1"/>
              </a:solidFill>
            </a:endParaRPr>
          </a:p>
        </p:txBody>
      </p:sp>
      <p:grpSp>
        <p:nvGrpSpPr>
          <p:cNvPr id="173" name="Google Shape;173;p21"/>
          <p:cNvGrpSpPr/>
          <p:nvPr/>
        </p:nvGrpSpPr>
        <p:grpSpPr>
          <a:xfrm>
            <a:off x="2684632" y="3319958"/>
            <a:ext cx="198900" cy="593656"/>
            <a:chOff x="2223534" y="2938958"/>
            <a:chExt cx="198900" cy="593656"/>
          </a:xfrm>
        </p:grpSpPr>
        <p:cxnSp>
          <p:nvCxnSpPr>
            <p:cNvPr id="174" name="Google Shape;174;p21"/>
            <p:cNvCxnSpPr/>
            <p:nvPr/>
          </p:nvCxnSpPr>
          <p:spPr>
            <a:xfrm rot="10800000">
              <a:off x="2322997" y="2938958"/>
              <a:ext cx="0" cy="5547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75" name="Google Shape;175;p21"/>
            <p:cNvSpPr/>
            <p:nvPr/>
          </p:nvSpPr>
          <p:spPr>
            <a:xfrm rot="10800000" flipH="1">
              <a:off x="2223534" y="3333714"/>
              <a:ext cx="198900" cy="1989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6" name="Google Shape;176;p21"/>
          <p:cNvSpPr txBox="1">
            <a:spLocks noGrp="1"/>
          </p:cNvSpPr>
          <p:nvPr>
            <p:ph type="body" idx="4294967295"/>
          </p:nvPr>
        </p:nvSpPr>
        <p:spPr>
          <a:xfrm>
            <a:off x="1244337" y="4138725"/>
            <a:ext cx="2242800" cy="90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600"/>
              <a:t>Dilakukan melalui kanal komunikasi yang disediakan</a:t>
            </a:r>
            <a:endParaRPr sz="1600"/>
          </a:p>
        </p:txBody>
      </p:sp>
      <p:sp>
        <p:nvSpPr>
          <p:cNvPr id="177" name="Google Shape;177;p21" descr="Background pointer shape in timeline graphic"/>
          <p:cNvSpPr/>
          <p:nvPr/>
        </p:nvSpPr>
        <p:spPr>
          <a:xfrm>
            <a:off x="3471973" y="2580000"/>
            <a:ext cx="2051100" cy="745500"/>
          </a:xfrm>
          <a:prstGeom prst="chevron">
            <a:avLst>
              <a:gd name="adj" fmla="val 50000"/>
            </a:avLst>
          </a:prstGeom>
          <a:solidFill>
            <a:schemeClr val="dk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875" tIns="121875" rIns="121875" bIns="1218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21"/>
          <p:cNvSpPr txBox="1">
            <a:spLocks noGrp="1"/>
          </p:cNvSpPr>
          <p:nvPr>
            <p:ph type="body" idx="4294967295"/>
          </p:nvPr>
        </p:nvSpPr>
        <p:spPr>
          <a:xfrm>
            <a:off x="3767755" y="2717550"/>
            <a:ext cx="1315500" cy="47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lt1"/>
                </a:solidFill>
              </a:rPr>
              <a:t>Konsultasi</a:t>
            </a:r>
            <a:endParaRPr sz="1600">
              <a:solidFill>
                <a:schemeClr val="lt1"/>
              </a:solidFill>
            </a:endParaRPr>
          </a:p>
        </p:txBody>
      </p:sp>
      <p:grpSp>
        <p:nvGrpSpPr>
          <p:cNvPr id="179" name="Google Shape;179;p21"/>
          <p:cNvGrpSpPr/>
          <p:nvPr/>
        </p:nvGrpSpPr>
        <p:grpSpPr>
          <a:xfrm>
            <a:off x="4319545" y="1991215"/>
            <a:ext cx="198900" cy="593656"/>
            <a:chOff x="3918084" y="1610215"/>
            <a:chExt cx="198900" cy="593656"/>
          </a:xfrm>
        </p:grpSpPr>
        <p:cxnSp>
          <p:nvCxnSpPr>
            <p:cNvPr id="180" name="Google Shape;180;p21"/>
            <p:cNvCxnSpPr/>
            <p:nvPr/>
          </p:nvCxnSpPr>
          <p:spPr>
            <a:xfrm>
              <a:off x="4017546" y="1649171"/>
              <a:ext cx="0" cy="5547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81" name="Google Shape;181;p21"/>
            <p:cNvSpPr/>
            <p:nvPr/>
          </p:nvSpPr>
          <p:spPr>
            <a:xfrm>
              <a:off x="3918084" y="1610215"/>
              <a:ext cx="198900" cy="1989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2" name="Google Shape;182;p21"/>
          <p:cNvSpPr txBox="1">
            <a:spLocks noGrp="1"/>
          </p:cNvSpPr>
          <p:nvPr>
            <p:ph type="body" idx="4294967295"/>
          </p:nvPr>
        </p:nvSpPr>
        <p:spPr>
          <a:xfrm>
            <a:off x="3304094" y="538067"/>
            <a:ext cx="2242800" cy="90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Pelapor berkonsultasi dengan tim FKAP</a:t>
            </a:r>
            <a:endParaRPr sz="16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600"/>
              <a:t>Identitas pelapor harus dilindungi</a:t>
            </a:r>
            <a:endParaRPr sz="1600"/>
          </a:p>
        </p:txBody>
      </p:sp>
      <p:sp>
        <p:nvSpPr>
          <p:cNvPr id="183" name="Google Shape;183;p21" descr="Background pointer shape in timeline graphic"/>
          <p:cNvSpPr/>
          <p:nvPr/>
        </p:nvSpPr>
        <p:spPr>
          <a:xfrm>
            <a:off x="5126893" y="2580000"/>
            <a:ext cx="2051100" cy="745500"/>
          </a:xfrm>
          <a:prstGeom prst="chevron">
            <a:avLst>
              <a:gd name="adj" fmla="val 50000"/>
            </a:avLst>
          </a:prstGeom>
          <a:solidFill>
            <a:schemeClr val="dk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875" tIns="121875" rIns="121875" bIns="1218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21"/>
          <p:cNvSpPr txBox="1">
            <a:spLocks noGrp="1"/>
          </p:cNvSpPr>
          <p:nvPr>
            <p:ph type="body" idx="4294967295"/>
          </p:nvPr>
        </p:nvSpPr>
        <p:spPr>
          <a:xfrm>
            <a:off x="5416699" y="2717550"/>
            <a:ext cx="1315500" cy="47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lt1"/>
                </a:solidFill>
              </a:rPr>
              <a:t>Investigasi</a:t>
            </a:r>
            <a:endParaRPr sz="1600">
              <a:solidFill>
                <a:schemeClr val="lt1"/>
              </a:solidFill>
            </a:endParaRPr>
          </a:p>
        </p:txBody>
      </p:sp>
      <p:grpSp>
        <p:nvGrpSpPr>
          <p:cNvPr id="185" name="Google Shape;185;p21"/>
          <p:cNvGrpSpPr/>
          <p:nvPr/>
        </p:nvGrpSpPr>
        <p:grpSpPr>
          <a:xfrm>
            <a:off x="5973070" y="3319958"/>
            <a:ext cx="198900" cy="593656"/>
            <a:chOff x="5958946" y="2938958"/>
            <a:chExt cx="198900" cy="593656"/>
          </a:xfrm>
        </p:grpSpPr>
        <p:cxnSp>
          <p:nvCxnSpPr>
            <p:cNvPr id="186" name="Google Shape;186;p21"/>
            <p:cNvCxnSpPr/>
            <p:nvPr/>
          </p:nvCxnSpPr>
          <p:spPr>
            <a:xfrm rot="10800000">
              <a:off x="6058409" y="2938958"/>
              <a:ext cx="0" cy="5547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87" name="Google Shape;187;p21"/>
            <p:cNvSpPr/>
            <p:nvPr/>
          </p:nvSpPr>
          <p:spPr>
            <a:xfrm rot="10800000" flipH="1">
              <a:off x="5958946" y="3333714"/>
              <a:ext cx="198900" cy="1989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8" name="Google Shape;188;p21"/>
          <p:cNvSpPr txBox="1">
            <a:spLocks noGrp="1"/>
          </p:cNvSpPr>
          <p:nvPr>
            <p:ph type="body" idx="4294967295"/>
          </p:nvPr>
        </p:nvSpPr>
        <p:spPr>
          <a:xfrm>
            <a:off x="5126902" y="4138725"/>
            <a:ext cx="2242800" cy="90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600"/>
              <a:t>Tim FKAP melakukan investigasi atas penyuapan</a:t>
            </a:r>
            <a:endParaRPr sz="1600"/>
          </a:p>
        </p:txBody>
      </p:sp>
      <p:sp>
        <p:nvSpPr>
          <p:cNvPr id="189" name="Google Shape;189;p21" descr="Background pointer shape in timeline graphic"/>
          <p:cNvSpPr/>
          <p:nvPr/>
        </p:nvSpPr>
        <p:spPr>
          <a:xfrm>
            <a:off x="6781813" y="2580000"/>
            <a:ext cx="2051100" cy="745500"/>
          </a:xfrm>
          <a:prstGeom prst="chevron">
            <a:avLst>
              <a:gd name="adj" fmla="val 50000"/>
            </a:avLst>
          </a:prstGeom>
          <a:solidFill>
            <a:schemeClr val="dk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875" tIns="121875" rIns="121875" bIns="1218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21"/>
          <p:cNvSpPr txBox="1">
            <a:spLocks noGrp="1"/>
          </p:cNvSpPr>
          <p:nvPr>
            <p:ph type="body" idx="4294967295"/>
          </p:nvPr>
        </p:nvSpPr>
        <p:spPr>
          <a:xfrm>
            <a:off x="7111512" y="2717550"/>
            <a:ext cx="1315500" cy="47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lt1"/>
                </a:solidFill>
              </a:rPr>
              <a:t>Tindakan</a:t>
            </a:r>
            <a:endParaRPr sz="1600">
              <a:solidFill>
                <a:schemeClr val="lt1"/>
              </a:solidFill>
            </a:endParaRPr>
          </a:p>
        </p:txBody>
      </p:sp>
      <p:grpSp>
        <p:nvGrpSpPr>
          <p:cNvPr id="191" name="Google Shape;191;p21"/>
          <p:cNvGrpSpPr/>
          <p:nvPr/>
        </p:nvGrpSpPr>
        <p:grpSpPr>
          <a:xfrm>
            <a:off x="7669807" y="1991215"/>
            <a:ext cx="198900" cy="593656"/>
            <a:chOff x="3918084" y="1610215"/>
            <a:chExt cx="198900" cy="593656"/>
          </a:xfrm>
        </p:grpSpPr>
        <p:cxnSp>
          <p:nvCxnSpPr>
            <p:cNvPr id="192" name="Google Shape;192;p21"/>
            <p:cNvCxnSpPr/>
            <p:nvPr/>
          </p:nvCxnSpPr>
          <p:spPr>
            <a:xfrm>
              <a:off x="4017546" y="1649171"/>
              <a:ext cx="0" cy="5547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93" name="Google Shape;193;p21"/>
            <p:cNvSpPr/>
            <p:nvPr/>
          </p:nvSpPr>
          <p:spPr>
            <a:xfrm>
              <a:off x="3918084" y="1610215"/>
              <a:ext cx="198900" cy="1989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4" name="Google Shape;194;p21"/>
          <p:cNvSpPr txBox="1">
            <a:spLocks noGrp="1"/>
          </p:cNvSpPr>
          <p:nvPr>
            <p:ph type="body" idx="4294967295"/>
          </p:nvPr>
        </p:nvSpPr>
        <p:spPr>
          <a:xfrm>
            <a:off x="6647854" y="538067"/>
            <a:ext cx="2242800" cy="90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600"/>
              <a:t>Tindak lanjut dapat dilakukan secara internal maupun melibatkan lembaga berwenang dari luar</a:t>
            </a:r>
            <a:endParaRPr sz="1600"/>
          </a:p>
        </p:txBody>
      </p:sp>
      <p:sp>
        <p:nvSpPr>
          <p:cNvPr id="195" name="Google Shape;195;p21"/>
          <p:cNvSpPr txBox="1">
            <a:spLocks noGrp="1"/>
          </p:cNvSpPr>
          <p:nvPr>
            <p:ph type="title" idx="4294967295"/>
          </p:nvPr>
        </p:nvSpPr>
        <p:spPr>
          <a:xfrm>
            <a:off x="165200" y="762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Alur Penerapan SMAP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566</Words>
  <Application>Microsoft Office PowerPoint</Application>
  <PresentationFormat>On-screen Show (16:9)</PresentationFormat>
  <Paragraphs>88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Roboto</vt:lpstr>
      <vt:lpstr>Impact</vt:lpstr>
      <vt:lpstr>Geometric</vt:lpstr>
      <vt:lpstr>AWARENESS TRAINING Penerapan Sistem Manajemen Anti Penyuapan ISO 37001:2016</vt:lpstr>
      <vt:lpstr>Penyuapan</vt:lpstr>
      <vt:lpstr>Corruption Perception Index 2019</vt:lpstr>
      <vt:lpstr>Ruang Lingkup ISO 37001:2016</vt:lpstr>
      <vt:lpstr>Prinsip Utama Penerapan ISO 37001:2016</vt:lpstr>
      <vt:lpstr>Wajar dan Proporsional</vt:lpstr>
      <vt:lpstr>Klausul ISO 37001:2016</vt:lpstr>
      <vt:lpstr>Penerapan</vt:lpstr>
      <vt:lpstr>Alur Penerapan SMAP</vt:lpstr>
      <vt:lpstr>FKAP PT IKI</vt:lpstr>
      <vt:lpstr>Uji Kelayakan</vt:lpstr>
      <vt:lpstr>Pengendalian Keuangan</vt:lpstr>
      <vt:lpstr>Pengendalian Non Keuangan</vt:lpstr>
      <vt:lpstr>Pemantauan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AWARENESS TRAINING Penerapan Sistem Manajemen Anti Penyuapan ISO 37001:2016</dc:title>
  <cp:lastModifiedBy>PRODUKSI1</cp:lastModifiedBy>
  <cp:revision>1</cp:revision>
  <dcterms:modified xsi:type="dcterms:W3CDTF">2020-11-09T00:17:40Z</dcterms:modified>
</cp:coreProperties>
</file>