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0"/>
      <p:bold r:id="rId21"/>
      <p:italic r:id="rId22"/>
      <p:boldItalic r:id="rId23"/>
    </p:embeddedFont>
    <p:embeddedFont>
      <p:font typeface="Impact" panose="020B0806030902050204" pitchFamily="3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76108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e47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e47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9471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98a1234bbc_2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98a1234bbc_2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884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98a1234bbc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98a1234bbc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754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98a1234bbc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98a1234bbc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5941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98a1234bbc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98a1234bbc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9821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98a1234bbc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98a1234bbc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5150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8a1234bbc_2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98a1234bbc_2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442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98a1234bbc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98a1234bbc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8317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98a1234bbc_2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98a1234bbc_2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48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8a1234bb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8a1234bb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220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8a1234bb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8a1234bb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162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8a1234bbc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8a1234bbc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051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6f9e470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6f9e470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285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6f9e47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6f9e47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0114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8a1234bbc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8a1234bbc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6437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c6f9e470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c6f9e470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2059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6f9e470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c6f9e470d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886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33565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Impact"/>
                <a:ea typeface="Impact"/>
                <a:cs typeface="Impact"/>
                <a:sym typeface="Impact"/>
              </a:rPr>
              <a:t>AWARENESS TRAINING</a:t>
            </a:r>
            <a:endParaRPr sz="2900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Penerapan Sistem Manajemen Anti Penyuapan ISO 37001:2016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666863" y="4262838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PT Industri Kapal Indonesia (persero)</a:t>
            </a: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63" y="496389"/>
            <a:ext cx="1344879" cy="11111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FKAP PT IKI</a:t>
            </a:r>
            <a:endParaRPr/>
          </a:p>
        </p:txBody>
      </p:sp>
      <p:pic>
        <p:nvPicPr>
          <p:cNvPr id="201" name="Google Shape;20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825" y="995253"/>
            <a:ext cx="8190300" cy="3921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23"/>
          <p:cNvPicPr preferRelativeResize="0"/>
          <p:nvPr/>
        </p:nvPicPr>
        <p:blipFill rotWithShape="1">
          <a:blip r:embed="rId3">
            <a:alphaModFix/>
          </a:blip>
          <a:srcRect l="17761" r="20479"/>
          <a:stretch/>
        </p:blipFill>
        <p:spPr>
          <a:xfrm>
            <a:off x="1276525" y="281350"/>
            <a:ext cx="5936774" cy="4428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Uji Kelayakan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Pengendalian Keuangan</a:t>
            </a:r>
            <a:endParaRPr/>
          </a:p>
        </p:txBody>
      </p:sp>
      <p:pic>
        <p:nvPicPr>
          <p:cNvPr id="213" name="Google Shape;21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350" y="1017800"/>
            <a:ext cx="5024077" cy="382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Pengendalian Non Keuangan</a:t>
            </a:r>
            <a:endParaRPr/>
          </a:p>
        </p:txBody>
      </p:sp>
      <p:pic>
        <p:nvPicPr>
          <p:cNvPr id="219" name="Google Shape;2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8950" y="1017800"/>
            <a:ext cx="5511650" cy="39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8150" y="323725"/>
            <a:ext cx="6555424" cy="447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Pemantauan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"/>
          <p:cNvSpPr/>
          <p:nvPr/>
        </p:nvSpPr>
        <p:spPr>
          <a:xfrm>
            <a:off x="0" y="-12400"/>
            <a:ext cx="3272100" cy="51435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YANG PERLU DILAKUKAN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32" name="Google Shape;23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800" y="263950"/>
            <a:ext cx="1883900" cy="1883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7"/>
          <p:cNvSpPr txBox="1"/>
          <p:nvPr/>
        </p:nvSpPr>
        <p:spPr>
          <a:xfrm>
            <a:off x="452300" y="2571750"/>
            <a:ext cx="17229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rPr>
              <a:t>DO s</a:t>
            </a:r>
            <a:endParaRPr sz="3800" b="1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4" name="Google Shape;234;p27"/>
          <p:cNvSpPr txBox="1"/>
          <p:nvPr/>
        </p:nvSpPr>
        <p:spPr>
          <a:xfrm>
            <a:off x="3606650" y="260275"/>
            <a:ext cx="5391300" cy="47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Secara proaktif mencegah, mendeteksi dan menanggapi setiap tindakan penyuapan pada seluruh proses bisnis organisasi;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Melakukan pengendalian risiko penyuapan secara berkala;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Memberikan dukungan penuh kepada tim FKAP untuk melaksanakan tugas dan fungsinya;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Menyusun batasan yang jelas untuk pemberian hadiah, kemurahan hati (gratifikasi), sumbangan dan keuntungan yang dapat diterima maupun diberikan oleh perusahaan, individu, atau rekanan;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Melindungi pelapor/saksi tindakan penyuapan </a:t>
            </a:r>
            <a:r>
              <a:rPr lang="en" sz="1700" i="1">
                <a:latin typeface="Roboto"/>
                <a:ea typeface="Roboto"/>
                <a:cs typeface="Roboto"/>
                <a:sym typeface="Roboto"/>
              </a:rPr>
              <a:t>(whistleblower)</a:t>
            </a:r>
            <a:endParaRPr sz="1700" i="1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Melakukan uji kelayakan secara menyeluruh;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Melakukan pengendalian keuangan dan non keuangan;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Melakukan audit internal dan tinjauan manajemen secara berkala.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8"/>
          <p:cNvSpPr/>
          <p:nvPr/>
        </p:nvSpPr>
        <p:spPr>
          <a:xfrm>
            <a:off x="0" y="-12400"/>
            <a:ext cx="3396000" cy="51435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8"/>
          <p:cNvSpPr txBox="1">
            <a:spLocks noGrp="1"/>
          </p:cNvSpPr>
          <p:nvPr>
            <p:ph type="body" idx="1"/>
          </p:nvPr>
        </p:nvSpPr>
        <p:spPr>
          <a:xfrm>
            <a:off x="167100" y="43067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0000"/>
                </a:solidFill>
              </a:rPr>
              <a:t>YANG JANGAN DILAKUKAN</a:t>
            </a:r>
            <a:endParaRPr b="1">
              <a:solidFill>
                <a:srgbClr val="CC0000"/>
              </a:solidFill>
            </a:endParaRPr>
          </a:p>
        </p:txBody>
      </p:sp>
      <p:pic>
        <p:nvPicPr>
          <p:cNvPr id="241" name="Google Shape;2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125" y="533000"/>
            <a:ext cx="1632324" cy="1632324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28"/>
          <p:cNvSpPr txBox="1"/>
          <p:nvPr/>
        </p:nvSpPr>
        <p:spPr>
          <a:xfrm>
            <a:off x="499475" y="2819650"/>
            <a:ext cx="23139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>
                <a:solidFill>
                  <a:srgbClr val="A61C00"/>
                </a:solidFill>
                <a:latin typeface="Roboto"/>
                <a:ea typeface="Roboto"/>
                <a:cs typeface="Roboto"/>
                <a:sym typeface="Roboto"/>
              </a:rPr>
              <a:t>DON’T s</a:t>
            </a:r>
            <a:endParaRPr sz="3800" b="1">
              <a:solidFill>
                <a:srgbClr val="A61C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3" name="Google Shape;243;p28"/>
          <p:cNvSpPr txBox="1"/>
          <p:nvPr/>
        </p:nvSpPr>
        <p:spPr>
          <a:xfrm>
            <a:off x="3606650" y="260275"/>
            <a:ext cx="5391300" cy="47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Mengabaikan potensi tindakan penyuapan di organisasi;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Menganggap sistem manajemen anti penyuapan sebagai fungsi kendali terpisah yang tidak terintegrasi dengan strategi perusahaan;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Menjadikan penerapan sistem manajemen anti penyuapan hanya tanggung jawab tim ISO SMAP;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Menekankan penerapan SMAP hanya kepada karyawan internal;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Roboto"/>
              <a:buAutoNum type="arabicPeriod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Membiarkan pelanggaran sistem manajemen anti penyuapan dengan dalih untuk meningkatkan kinerja di area lain (misal: mencapai target penjualan).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TERIMA KASIH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91150" y="1985325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Penyuapan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364650" y="3549826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Klausul 3. Istilah dan Definisi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 37001:2016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Menawarkan, menjanjikan, memberikan, menerima atau meminta keuntungan </a:t>
            </a:r>
            <a:r>
              <a:rPr lang="en" b="1"/>
              <a:t>yang tidak semestinya</a:t>
            </a:r>
            <a:r>
              <a:rPr lang="en"/>
              <a:t> dari nilai apa pun (berupa keuangan atau nonkeuangan), langsung atau tidak langsung, terlepas dari lokasi, merupakan pelanggaran peraturan perundang-undangan, sebagai </a:t>
            </a:r>
            <a:r>
              <a:rPr lang="en" b="1"/>
              <a:t>bujukan </a:t>
            </a:r>
            <a:r>
              <a:rPr lang="en"/>
              <a:t>atau </a:t>
            </a:r>
            <a:r>
              <a:rPr lang="en" b="1"/>
              <a:t>hadiah</a:t>
            </a:r>
            <a:r>
              <a:rPr lang="en"/>
              <a:t> untuk orang yang </a:t>
            </a:r>
            <a:r>
              <a:rPr lang="en" b="1"/>
              <a:t>bertindak</a:t>
            </a:r>
            <a:r>
              <a:rPr lang="en"/>
              <a:t> atau </a:t>
            </a:r>
            <a:r>
              <a:rPr lang="en" b="1"/>
              <a:t>menahan diri</a:t>
            </a:r>
            <a:r>
              <a:rPr lang="en"/>
              <a:t> dari bertindak terkait kinerja dari tugas orang tersebut.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000" y="614650"/>
            <a:ext cx="2087225" cy="208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Corruption Perception Index 2019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175" y="1038925"/>
            <a:ext cx="6917750" cy="382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7324850" y="2466400"/>
            <a:ext cx="17103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Indonesia menempati urutan 85 dari 180 negara dengan skor 40 dari 100 point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Ruang Lingkup ISO 37001:2016</a:t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3544650" y="1401263"/>
            <a:ext cx="2751600" cy="2330100"/>
          </a:xfrm>
          <a:prstGeom prst="cube">
            <a:avLst>
              <a:gd name="adj" fmla="val 25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lt1"/>
                </a:solidFill>
              </a:rPr>
              <a:t>PT IKI</a:t>
            </a:r>
            <a:endParaRPr sz="23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sebagai organisasi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6838700" y="1369075"/>
            <a:ext cx="19935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Penyuapan oleh organisasi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Penyuapan personil atas nama organisasi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Penyuapan rekan bisnis atas nama organisasi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6395300" y="2553150"/>
            <a:ext cx="443400" cy="408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445050" y="1358400"/>
            <a:ext cx="23052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Penyuapan kepada organisasi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Penyuapan kepada personil dalam rangka kegiatan bisnis organisasi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Penyuapan kepada rekan bisnis dalam rangka kegiatan bisnis organisasi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2863000" y="2621250"/>
            <a:ext cx="582600" cy="34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2448500" y="4386800"/>
            <a:ext cx="4390200" cy="4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Penyuapan tidak langsung oleh / melalui pihak ketiga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4423200" y="3731375"/>
            <a:ext cx="297600" cy="557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Prinsip Utama Penerapan ISO 37001:2016</a:t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432350" y="1304875"/>
            <a:ext cx="2469300" cy="6078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4294967295"/>
          </p:nvPr>
        </p:nvSpPr>
        <p:spPr>
          <a:xfrm>
            <a:off x="4323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Mencegah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4294967295"/>
          </p:nvPr>
        </p:nvSpPr>
        <p:spPr>
          <a:xfrm>
            <a:off x="432350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Penilaian risiko</a:t>
            </a:r>
            <a:endParaRPr sz="1600"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600"/>
              <a:t>Merupakan cara paling efektif untuk mencegah terjadinya tindakan penyuapan. </a:t>
            </a:r>
            <a:r>
              <a:rPr lang="en" sz="1600" b="1"/>
              <a:t>Prosedur</a:t>
            </a:r>
            <a:r>
              <a:rPr lang="en" sz="1600"/>
              <a:t> dan </a:t>
            </a:r>
            <a:r>
              <a:rPr lang="en" sz="1600" b="1"/>
              <a:t>peraturan perusaha</a:t>
            </a:r>
            <a:r>
              <a:rPr lang="en" sz="1600"/>
              <a:t>an merupakan penunjang dalam proses pencegahan tindakan penyuapan tersebut. </a:t>
            </a:r>
            <a:endParaRPr sz="1600"/>
          </a:p>
        </p:txBody>
      </p:sp>
      <p:sp>
        <p:nvSpPr>
          <p:cNvPr id="123" name="Google Shape;123;p17"/>
          <p:cNvSpPr/>
          <p:nvPr/>
        </p:nvSpPr>
        <p:spPr>
          <a:xfrm>
            <a:off x="3044777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body" idx="4294967295"/>
          </p:nvPr>
        </p:nvSpPr>
        <p:spPr>
          <a:xfrm>
            <a:off x="33361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Mendeteksi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4294967295"/>
          </p:nvPr>
        </p:nvSpPr>
        <p:spPr>
          <a:xfrm>
            <a:off x="3336146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Uji Kelayakan dan Pengendalian</a:t>
            </a:r>
            <a:endParaRPr sz="1600"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600"/>
              <a:t>Tujuan uji kelayakan adalah untuk mendeteksi adanya potensi penyuapan maupun tindakan penyuapan yang telah terjadi</a:t>
            </a:r>
            <a:endParaRPr sz="1600"/>
          </a:p>
        </p:txBody>
      </p:sp>
      <p:sp>
        <p:nvSpPr>
          <p:cNvPr id="126" name="Google Shape;126;p17"/>
          <p:cNvSpPr/>
          <p:nvPr/>
        </p:nvSpPr>
        <p:spPr>
          <a:xfrm>
            <a:off x="5948502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body" idx="4294967295"/>
          </p:nvPr>
        </p:nvSpPr>
        <p:spPr>
          <a:xfrm>
            <a:off x="6254233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Menanggapi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8" name="Google Shape;128;p17"/>
          <p:cNvSpPr txBox="1">
            <a:spLocks noGrp="1"/>
          </p:cNvSpPr>
          <p:nvPr>
            <p:ph type="body" idx="4294967295"/>
          </p:nvPr>
        </p:nvSpPr>
        <p:spPr>
          <a:xfrm>
            <a:off x="6254226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Fungsi Kepatuhan Anti Penyuapan</a:t>
            </a:r>
            <a:endParaRPr sz="1600"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600"/>
              <a:t>Merupakan satuan tugas yang berfungsi untuk menanggapi kejadian anti penyuapan dan menerima laporan dari berbagai pihak yang menjalankan whistleblowing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Wajar dan Proporsional</a:t>
            </a:r>
            <a:endParaRPr/>
          </a:p>
        </p:txBody>
      </p:sp>
      <p:grpSp>
        <p:nvGrpSpPr>
          <p:cNvPr id="134" name="Google Shape;134;p18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135" name="Google Shape;135;p18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8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137;p18"/>
          <p:cNvSpPr txBox="1">
            <a:spLocks noGrp="1"/>
          </p:cNvSpPr>
          <p:nvPr>
            <p:ph type="body" idx="4294967295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Komitmen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8" name="Google Shape;138;p18"/>
          <p:cNvSpPr txBox="1">
            <a:spLocks noGrp="1"/>
          </p:cNvSpPr>
          <p:nvPr>
            <p:ph type="body" idx="4294967295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Dewan pengarah atau manajemen puncak organisasi harus memiliki komitmen sungguh-sungguh untuk mencegah, mendeteksi dan menangani penyuapan dalam segala aktivitas bisnis organisasi</a:t>
            </a:r>
            <a:endParaRPr sz="1600"/>
          </a:p>
        </p:txBody>
      </p:sp>
      <p:grpSp>
        <p:nvGrpSpPr>
          <p:cNvPr id="139" name="Google Shape;139;p18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140" name="Google Shape;140;p18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" name="Google Shape;142;p18"/>
          <p:cNvSpPr txBox="1">
            <a:spLocks noGrp="1"/>
          </p:cNvSpPr>
          <p:nvPr>
            <p:ph type="body" idx="4294967295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Penerapan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4294967295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Penyuapan biasanya dirahasiakan. Sangat sulit untuk mencegah, mendeteksi dan menanggapinya. Perlu adanya perancangan mekanisme dan penilaian risiko yang dievaluasi secara berkala</a:t>
            </a:r>
            <a:endParaRPr sz="1600"/>
          </a:p>
        </p:txBody>
      </p:sp>
      <p:grpSp>
        <p:nvGrpSpPr>
          <p:cNvPr id="144" name="Google Shape;144;p18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145" name="Google Shape;145;p18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18"/>
          <p:cNvSpPr txBox="1">
            <a:spLocks noGrp="1"/>
          </p:cNvSpPr>
          <p:nvPr>
            <p:ph type="body" idx="4294967295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Efektif namun Efisien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8" name="Google Shape;148;p18"/>
          <p:cNvSpPr txBox="1">
            <a:spLocks noGrp="1"/>
          </p:cNvSpPr>
          <p:nvPr>
            <p:ph type="body" idx="4294967295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Tindakan untuk mencegah, mendeteksi dan menangani tindakan penyuapan tidak boleh terlalu mahal, memberatkan dan birokratis yang tidak terjangkau sehingga dapat mengganggu bisnis.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Klausul ISO 37001:2016</a:t>
            </a:r>
            <a:endParaRPr/>
          </a:p>
        </p:txBody>
      </p:sp>
      <p:sp>
        <p:nvSpPr>
          <p:cNvPr id="154" name="Google Shape;154;p1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Merupakan high level architecture yang dapat diintegrasikan dengan berbagai sistem manajemen lainnya</a:t>
            </a:r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900"/>
              <a:buAutoNum type="arabicPeriod"/>
            </a:pPr>
            <a:r>
              <a:rPr lang="en" sz="1900">
                <a:solidFill>
                  <a:srgbClr val="CCCCCC"/>
                </a:solidFill>
              </a:rPr>
              <a:t>Ruang Lingkup</a:t>
            </a:r>
            <a:endParaRPr sz="1900">
              <a:solidFill>
                <a:srgbClr val="CCCCCC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900"/>
              <a:buAutoNum type="arabicPeriod"/>
            </a:pPr>
            <a:r>
              <a:rPr lang="en" sz="1900">
                <a:solidFill>
                  <a:srgbClr val="CCCCCC"/>
                </a:solidFill>
              </a:rPr>
              <a:t>Acuan Normatif</a:t>
            </a:r>
            <a:endParaRPr sz="1900">
              <a:solidFill>
                <a:srgbClr val="CCCCCC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900"/>
              <a:buAutoNum type="arabicPeriod"/>
            </a:pPr>
            <a:r>
              <a:rPr lang="en" sz="1900">
                <a:solidFill>
                  <a:srgbClr val="CCCCCC"/>
                </a:solidFill>
              </a:rPr>
              <a:t>Istilah dan Definisi</a:t>
            </a:r>
            <a:endParaRPr sz="1900">
              <a:solidFill>
                <a:srgbClr val="CCCCCC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Konteks Organisasi</a:t>
            </a:r>
            <a:endParaRPr sz="20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Kepemimpinan</a:t>
            </a:r>
            <a:endParaRPr sz="20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Perencanaan</a:t>
            </a:r>
            <a:endParaRPr sz="20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Dukungan</a:t>
            </a:r>
            <a:endParaRPr sz="20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Operasi</a:t>
            </a:r>
            <a:endParaRPr sz="20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Evaluasi Kinerja</a:t>
            </a:r>
            <a:endParaRPr sz="20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Perbaikan</a:t>
            </a:r>
            <a:endParaRPr sz="2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Penerapan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 descr="Background pointer shape in timeline graphic"/>
          <p:cNvSpPr/>
          <p:nvPr/>
        </p:nvSpPr>
        <p:spPr>
          <a:xfrm>
            <a:off x="340934" y="2580000"/>
            <a:ext cx="1872300" cy="7455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1"/>
          <p:cNvSpPr txBox="1">
            <a:spLocks noGrp="1"/>
          </p:cNvSpPr>
          <p:nvPr>
            <p:ph type="body" idx="4294967295"/>
          </p:nvPr>
        </p:nvSpPr>
        <p:spPr>
          <a:xfrm>
            <a:off x="340923" y="2717550"/>
            <a:ext cx="14556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Deteksi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67" name="Google Shape;167;p21"/>
          <p:cNvGrpSpPr/>
          <p:nvPr/>
        </p:nvGrpSpPr>
        <p:grpSpPr>
          <a:xfrm>
            <a:off x="969270" y="1991215"/>
            <a:ext cx="198900" cy="593656"/>
            <a:chOff x="777447" y="1610215"/>
            <a:chExt cx="198900" cy="593656"/>
          </a:xfrm>
        </p:grpSpPr>
        <p:cxnSp>
          <p:nvCxnSpPr>
            <p:cNvPr id="168" name="Google Shape;168;p21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9" name="Google Shape;169;p21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" name="Google Shape;170;p21"/>
          <p:cNvSpPr txBox="1">
            <a:spLocks noGrp="1"/>
          </p:cNvSpPr>
          <p:nvPr>
            <p:ph type="body" idx="4294967295"/>
          </p:nvPr>
        </p:nvSpPr>
        <p:spPr>
          <a:xfrm>
            <a:off x="318375" y="7666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Semua pihak dapat mendeteksi adanya potensi atau kejadian penyuapan</a:t>
            </a:r>
            <a:endParaRPr sz="1600"/>
          </a:p>
        </p:txBody>
      </p:sp>
      <p:sp>
        <p:nvSpPr>
          <p:cNvPr id="171" name="Google Shape;171;p21" descr="Background pointer shape in timeline graphic"/>
          <p:cNvSpPr/>
          <p:nvPr/>
        </p:nvSpPr>
        <p:spPr>
          <a:xfrm>
            <a:off x="1817054" y="2580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4294967295"/>
          </p:nvPr>
        </p:nvSpPr>
        <p:spPr>
          <a:xfrm>
            <a:off x="2126317" y="2717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Pelaporan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73" name="Google Shape;173;p21"/>
          <p:cNvGrpSpPr/>
          <p:nvPr/>
        </p:nvGrpSpPr>
        <p:grpSpPr>
          <a:xfrm>
            <a:off x="2684632" y="3319958"/>
            <a:ext cx="198900" cy="593656"/>
            <a:chOff x="2223534" y="2938958"/>
            <a:chExt cx="198900" cy="593656"/>
          </a:xfrm>
        </p:grpSpPr>
        <p:cxnSp>
          <p:nvCxnSpPr>
            <p:cNvPr id="174" name="Google Shape;174;p21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5" name="Google Shape;175;p21"/>
            <p:cNvSpPr/>
            <p:nvPr/>
          </p:nvSpPr>
          <p:spPr>
            <a:xfrm rot="10800000" flipH="1">
              <a:off x="2223534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21"/>
          <p:cNvSpPr txBox="1">
            <a:spLocks noGrp="1"/>
          </p:cNvSpPr>
          <p:nvPr>
            <p:ph type="body" idx="4294967295"/>
          </p:nvPr>
        </p:nvSpPr>
        <p:spPr>
          <a:xfrm>
            <a:off x="1244337" y="4138725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Dilakukan melalui kanal komunikasi yang disediakan</a:t>
            </a:r>
            <a:endParaRPr sz="1600"/>
          </a:p>
        </p:txBody>
      </p:sp>
      <p:sp>
        <p:nvSpPr>
          <p:cNvPr id="177" name="Google Shape;177;p21" descr="Background pointer shape in timeline graphic"/>
          <p:cNvSpPr/>
          <p:nvPr/>
        </p:nvSpPr>
        <p:spPr>
          <a:xfrm>
            <a:off x="3471973" y="2580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1"/>
          <p:cNvSpPr txBox="1">
            <a:spLocks noGrp="1"/>
          </p:cNvSpPr>
          <p:nvPr>
            <p:ph type="body" idx="4294967295"/>
          </p:nvPr>
        </p:nvSpPr>
        <p:spPr>
          <a:xfrm>
            <a:off x="3767755" y="2717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Konsultasi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79" name="Google Shape;179;p21"/>
          <p:cNvGrpSpPr/>
          <p:nvPr/>
        </p:nvGrpSpPr>
        <p:grpSpPr>
          <a:xfrm>
            <a:off x="4319545" y="1991215"/>
            <a:ext cx="198900" cy="593656"/>
            <a:chOff x="3918084" y="1610215"/>
            <a:chExt cx="198900" cy="593656"/>
          </a:xfrm>
        </p:grpSpPr>
        <p:cxnSp>
          <p:nvCxnSpPr>
            <p:cNvPr id="180" name="Google Shape;180;p21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81" name="Google Shape;181;p21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2" name="Google Shape;182;p21"/>
          <p:cNvSpPr txBox="1">
            <a:spLocks noGrp="1"/>
          </p:cNvSpPr>
          <p:nvPr>
            <p:ph type="body" idx="4294967295"/>
          </p:nvPr>
        </p:nvSpPr>
        <p:spPr>
          <a:xfrm>
            <a:off x="3304094" y="5380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Pelapor berkonsultasi dengan tim FKAP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Identitas pelapor harus dilindungi</a:t>
            </a:r>
            <a:endParaRPr sz="1600"/>
          </a:p>
        </p:txBody>
      </p:sp>
      <p:sp>
        <p:nvSpPr>
          <p:cNvPr id="183" name="Google Shape;183;p21" descr="Background pointer shape in timeline graphic"/>
          <p:cNvSpPr/>
          <p:nvPr/>
        </p:nvSpPr>
        <p:spPr>
          <a:xfrm>
            <a:off x="5126893" y="2580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body" idx="4294967295"/>
          </p:nvPr>
        </p:nvSpPr>
        <p:spPr>
          <a:xfrm>
            <a:off x="5416699" y="2717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Investigasi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85" name="Google Shape;185;p21"/>
          <p:cNvGrpSpPr/>
          <p:nvPr/>
        </p:nvGrpSpPr>
        <p:grpSpPr>
          <a:xfrm>
            <a:off x="5973070" y="3319958"/>
            <a:ext cx="198900" cy="593656"/>
            <a:chOff x="5958946" y="2938958"/>
            <a:chExt cx="198900" cy="593656"/>
          </a:xfrm>
        </p:grpSpPr>
        <p:cxnSp>
          <p:nvCxnSpPr>
            <p:cNvPr id="186" name="Google Shape;186;p21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87" name="Google Shape;187;p21"/>
            <p:cNvSpPr/>
            <p:nvPr/>
          </p:nvSpPr>
          <p:spPr>
            <a:xfrm rot="10800000" flipH="1">
              <a:off x="5958946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21"/>
          <p:cNvSpPr txBox="1">
            <a:spLocks noGrp="1"/>
          </p:cNvSpPr>
          <p:nvPr>
            <p:ph type="body" idx="4294967295"/>
          </p:nvPr>
        </p:nvSpPr>
        <p:spPr>
          <a:xfrm>
            <a:off x="5126902" y="4138725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Tim FKAP melakukan investigasi atas penyuapan</a:t>
            </a:r>
            <a:endParaRPr sz="1600"/>
          </a:p>
        </p:txBody>
      </p:sp>
      <p:sp>
        <p:nvSpPr>
          <p:cNvPr id="189" name="Google Shape;189;p21" descr="Background pointer shape in timeline graphic"/>
          <p:cNvSpPr/>
          <p:nvPr/>
        </p:nvSpPr>
        <p:spPr>
          <a:xfrm>
            <a:off x="6781813" y="2580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1"/>
          <p:cNvSpPr txBox="1">
            <a:spLocks noGrp="1"/>
          </p:cNvSpPr>
          <p:nvPr>
            <p:ph type="body" idx="4294967295"/>
          </p:nvPr>
        </p:nvSpPr>
        <p:spPr>
          <a:xfrm>
            <a:off x="7111512" y="2717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Tindakan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91" name="Google Shape;191;p21"/>
          <p:cNvGrpSpPr/>
          <p:nvPr/>
        </p:nvGrpSpPr>
        <p:grpSpPr>
          <a:xfrm>
            <a:off x="7669807" y="1991215"/>
            <a:ext cx="198900" cy="593656"/>
            <a:chOff x="3918084" y="1610215"/>
            <a:chExt cx="198900" cy="593656"/>
          </a:xfrm>
        </p:grpSpPr>
        <p:cxnSp>
          <p:nvCxnSpPr>
            <p:cNvPr id="192" name="Google Shape;192;p21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3" name="Google Shape;193;p21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21"/>
          <p:cNvSpPr txBox="1">
            <a:spLocks noGrp="1"/>
          </p:cNvSpPr>
          <p:nvPr>
            <p:ph type="body" idx="4294967295"/>
          </p:nvPr>
        </p:nvSpPr>
        <p:spPr>
          <a:xfrm>
            <a:off x="6647854" y="5380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Tindak lanjut dapat dilakukan secara internal maupun melibatkan lembaga berwenang dari luar</a:t>
            </a:r>
            <a:endParaRPr sz="1600"/>
          </a:p>
        </p:txBody>
      </p:sp>
      <p:sp>
        <p:nvSpPr>
          <p:cNvPr id="195" name="Google Shape;195;p21"/>
          <p:cNvSpPr txBox="1">
            <a:spLocks noGrp="1"/>
          </p:cNvSpPr>
          <p:nvPr>
            <p:ph type="title" idx="4294967295"/>
          </p:nvPr>
        </p:nvSpPr>
        <p:spPr>
          <a:xfrm>
            <a:off x="165200" y="762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Alur Penerapan SMAP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On-screen Show (16:9)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Roboto</vt:lpstr>
      <vt:lpstr>Impact</vt:lpstr>
      <vt:lpstr>Geometric</vt:lpstr>
      <vt:lpstr>AWARENESS TRAINING Penerapan Sistem Manajemen Anti Penyuapan ISO 37001:2016</vt:lpstr>
      <vt:lpstr>Penyuapan</vt:lpstr>
      <vt:lpstr>Corruption Perception Index 2019</vt:lpstr>
      <vt:lpstr>Ruang Lingkup ISO 37001:2016</vt:lpstr>
      <vt:lpstr>Prinsip Utama Penerapan ISO 37001:2016</vt:lpstr>
      <vt:lpstr>Wajar dan Proporsional</vt:lpstr>
      <vt:lpstr>Klausul ISO 37001:2016</vt:lpstr>
      <vt:lpstr>Penerapan</vt:lpstr>
      <vt:lpstr>Alur Penerapan SMAP</vt:lpstr>
      <vt:lpstr>FKAP PT IKI</vt:lpstr>
      <vt:lpstr>Uji Kelayakan</vt:lpstr>
      <vt:lpstr>Pengendalian Keuangan</vt:lpstr>
      <vt:lpstr>Pengendalian Non Keuangan</vt:lpstr>
      <vt:lpstr>Pemantauan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AWARENESS TRAINING Penerapan Sistem Manajemen Anti Penyuapan ISO 37001:2016</dc:title>
  <cp:lastModifiedBy>PRODUKSI1</cp:lastModifiedBy>
  <cp:revision>1</cp:revision>
  <dcterms:modified xsi:type="dcterms:W3CDTF">2020-11-09T00:17:40Z</dcterms:modified>
</cp:coreProperties>
</file>